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5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46192" y="1014438"/>
            <a:ext cx="5116830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97535" y="3865435"/>
            <a:ext cx="10077450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jp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Relationship Id="rId9" Type="http://schemas.openxmlformats.org/officeDocument/2006/relationships/image" Target="../media/image2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png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0.png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2883535"/>
            <a:ext cx="8035290" cy="453263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sz="6800" spc="240" dirty="0">
                <a:solidFill>
                  <a:srgbClr val="FFFFFF"/>
                </a:solidFill>
                <a:latin typeface="Cambria"/>
                <a:cs typeface="Cambria"/>
              </a:rPr>
              <a:t>Exploring </a:t>
            </a:r>
            <a:r>
              <a:rPr sz="6800" spc="215" dirty="0">
                <a:solidFill>
                  <a:srgbClr val="FFFFFF"/>
                </a:solidFill>
                <a:latin typeface="Cambria"/>
                <a:cs typeface="Cambria"/>
              </a:rPr>
              <a:t>Blockchain:</a:t>
            </a:r>
            <a:r>
              <a:rPr sz="6800" spc="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190" dirty="0">
                <a:solidFill>
                  <a:srgbClr val="FFFFFF"/>
                </a:solidFill>
                <a:latin typeface="Cambria"/>
                <a:cs typeface="Cambria"/>
              </a:rPr>
              <a:t>Insights </a:t>
            </a:r>
            <a:r>
              <a:rPr sz="6800" spc="260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6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204" dirty="0">
                <a:solidFill>
                  <a:srgbClr val="FFFFFF"/>
                </a:solidFill>
                <a:latin typeface="Cambria"/>
                <a:cs typeface="Cambria"/>
              </a:rPr>
              <a:t>Technology, </a:t>
            </a:r>
            <a:r>
              <a:rPr sz="6800" spc="260" dirty="0">
                <a:solidFill>
                  <a:srgbClr val="FFFFFF"/>
                </a:solidFill>
                <a:latin typeface="Cambria"/>
                <a:cs typeface="Cambria"/>
              </a:rPr>
              <a:t>Applications,</a:t>
            </a:r>
            <a:r>
              <a:rPr sz="68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30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6800" spc="245" dirty="0">
                <a:solidFill>
                  <a:srgbClr val="FFFFFF"/>
                </a:solidFill>
                <a:latin typeface="Cambria"/>
                <a:cs typeface="Cambria"/>
              </a:rPr>
              <a:t>Emerging</a:t>
            </a:r>
            <a:r>
              <a:rPr sz="6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spc="195" dirty="0">
                <a:solidFill>
                  <a:srgbClr val="FFFFFF"/>
                </a:solidFill>
                <a:latin typeface="Cambria"/>
                <a:cs typeface="Cambria"/>
              </a:rPr>
              <a:t>Trends</a:t>
            </a:r>
            <a:endParaRPr sz="68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21750" y="-41275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111750" y="1743486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370" dirty="0"/>
              <a:t>Thanks!</a:t>
            </a:r>
            <a:endParaRPr sz="13050" dirty="0"/>
          </a:p>
        </p:txBody>
      </p:sp>
      <p:sp>
        <p:nvSpPr>
          <p:cNvPr id="17" name="object 17"/>
          <p:cNvSpPr/>
          <p:nvPr/>
        </p:nvSpPr>
        <p:spPr>
          <a:xfrm>
            <a:off x="3130550" y="3930650"/>
            <a:ext cx="11049000" cy="7620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6189980" cy="6224270"/>
            <a:chOff x="0" y="4062768"/>
            <a:chExt cx="618998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2897" y="5993193"/>
              <a:ext cx="1856841" cy="346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1328" y="2171598"/>
            <a:ext cx="90500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225" dirty="0"/>
              <a:t>Introduction</a:t>
            </a:r>
            <a:r>
              <a:rPr sz="5700" spc="215" dirty="0"/>
              <a:t> </a:t>
            </a:r>
            <a:r>
              <a:rPr sz="5700" spc="220" dirty="0"/>
              <a:t>to </a:t>
            </a:r>
            <a:r>
              <a:rPr sz="5700" spc="190" dirty="0"/>
              <a:t>Blockchain</a:t>
            </a:r>
            <a:endParaRPr sz="57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6060" y="3992943"/>
            <a:ext cx="1626997" cy="27038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2685" y="5993193"/>
            <a:ext cx="2546375" cy="34721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1067" y="5591352"/>
            <a:ext cx="2151646" cy="27217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70730" y="3914000"/>
            <a:ext cx="6055995" cy="402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" indent="3349625" algn="r">
              <a:lnSpc>
                <a:spcPct val="101000"/>
              </a:lnSpc>
              <a:spcBef>
                <a:spcPts val="90"/>
              </a:spcBef>
              <a:tabLst>
                <a:tab pos="5863590" algn="l"/>
              </a:tabLst>
            </a:pP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revolutionary 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secure,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transparent,</a:t>
            </a:r>
            <a:r>
              <a:rPr sz="26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decentralized 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transactions.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aims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spc="-3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600" dirty="0">
              <a:latin typeface="Trebuchet MS"/>
              <a:cs typeface="Trebuchet MS"/>
            </a:endParaRPr>
          </a:p>
          <a:p>
            <a:pPr marR="40640" algn="ctr">
              <a:lnSpc>
                <a:spcPct val="100000"/>
              </a:lnSpc>
              <a:spcBef>
                <a:spcPts val="30"/>
              </a:spcBef>
            </a:pPr>
            <a:r>
              <a:rPr sz="2600" spc="-2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600" dirty="0">
              <a:latin typeface="Trebuchet MS"/>
              <a:cs typeface="Trebuchet MS"/>
            </a:endParaRPr>
          </a:p>
          <a:p>
            <a:pPr marL="90805" marR="5080" indent="1787525" algn="r">
              <a:lnSpc>
                <a:spcPts val="3150"/>
              </a:lnSpc>
              <a:spcBef>
                <a:spcPts val="105"/>
              </a:spcBef>
            </a:pP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shaping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industries. </a:t>
            </a:r>
            <a:r>
              <a:rPr sz="2600" spc="10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aspects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 the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transformative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technology.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4960" y="4616450"/>
            <a:ext cx="5836045" cy="4890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596900">
              <a:schemeClr val="accent1"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6890384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175" dirty="0"/>
              <a:t>Understanding </a:t>
            </a:r>
            <a:r>
              <a:rPr spc="160" dirty="0"/>
              <a:t>Blockchain </a:t>
            </a:r>
            <a:r>
              <a:rPr spc="150" dirty="0"/>
              <a:t>Technology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5414" y="2935236"/>
            <a:ext cx="3550412" cy="357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79681" y="4163961"/>
            <a:ext cx="3033014" cy="3573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42434" y="5410580"/>
            <a:ext cx="1251381" cy="3489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89185" y="2854388"/>
            <a:ext cx="6954520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397510" indent="3655060">
              <a:lnSpc>
                <a:spcPts val="3229"/>
              </a:lnSpc>
              <a:spcBef>
                <a:spcPts val="215"/>
              </a:spcBef>
              <a:tabLst>
                <a:tab pos="5736590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distributed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ledger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integrity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cryptographic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block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35"/>
              </a:spcBef>
              <a:tabLst>
                <a:tab pos="2886710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timestamp,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forming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chain.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decentralized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nature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reduces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fraud,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promotes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trust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users.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251075" marR="5080" indent="-1136650">
              <a:lnSpc>
                <a:spcPts val="4430"/>
              </a:lnSpc>
              <a:spcBef>
                <a:spcPts val="980"/>
              </a:spcBef>
            </a:pPr>
            <a:r>
              <a:rPr spc="135" dirty="0"/>
              <a:t>Key</a:t>
            </a:r>
            <a:r>
              <a:rPr spc="50" dirty="0"/>
              <a:t> </a:t>
            </a:r>
            <a:r>
              <a:rPr spc="120" dirty="0"/>
              <a:t>Features</a:t>
            </a:r>
            <a:r>
              <a:rPr spc="170" dirty="0"/>
              <a:t> </a:t>
            </a:r>
            <a:r>
              <a:rPr spc="229" dirty="0"/>
              <a:t>of </a:t>
            </a:r>
            <a:r>
              <a:rPr spc="160" dirty="0"/>
              <a:t>Blockchain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6980" y="3855275"/>
            <a:ext cx="2353335" cy="3586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8456" y="3816946"/>
            <a:ext cx="2220709" cy="3970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9291" y="4283455"/>
            <a:ext cx="1390434" cy="3876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2890" y="2900515"/>
            <a:ext cx="1467637" cy="3110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0669" y="3359746"/>
            <a:ext cx="2821408" cy="3090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49252" y="5197855"/>
            <a:ext cx="2954058" cy="3876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644831" y="2814142"/>
            <a:ext cx="26498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endParaRPr sz="3000">
              <a:latin typeface="Trebuchet MS"/>
              <a:cs typeface="Trebuchet MS"/>
            </a:endParaRPr>
          </a:p>
          <a:p>
            <a:pPr marL="134620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8259" y="2814142"/>
            <a:ext cx="2380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endParaRPr sz="30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3000" spc="-3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2409" y="3728542"/>
            <a:ext cx="611124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00"/>
              </a:spcBef>
              <a:tabLst>
                <a:tab pos="2428240" algn="l"/>
              </a:tabLst>
            </a:pPr>
            <a:r>
              <a:rPr sz="3000" spc="-3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-33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3000">
              <a:latin typeface="Trebuchet MS"/>
              <a:cs typeface="Trebuchet MS"/>
            </a:endParaRPr>
          </a:p>
          <a:p>
            <a:pPr marL="12700" marR="5080" indent="1095375" algn="r">
              <a:lnSpc>
                <a:spcPct val="100000"/>
              </a:lnSpc>
              <a:tabLst>
                <a:tab pos="4052570" algn="l"/>
              </a:tabLst>
            </a:pPr>
            <a:r>
              <a:rPr sz="3000" spc="-32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characteristics</a:t>
            </a:r>
            <a:r>
              <a:rPr sz="3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suitable</a:t>
            </a:r>
            <a:r>
              <a:rPr sz="3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3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applications,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	to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supply</a:t>
            </a:r>
            <a:endParaRPr sz="3000">
              <a:latin typeface="Trebuchet MS"/>
              <a:cs typeface="Trebuchet MS"/>
            </a:endParaRPr>
          </a:p>
          <a:p>
            <a:pPr marL="686435" marR="5080" indent="260350" algn="r">
              <a:lnSpc>
                <a:spcPct val="100000"/>
              </a:lnSpc>
            </a:pP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chain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management,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enabling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organizations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operate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3000" spc="-35" dirty="0">
                <a:solidFill>
                  <a:srgbClr val="FFFFFF"/>
                </a:solidFill>
                <a:latin typeface="Trebuchet MS"/>
                <a:cs typeface="Trebuchet MS"/>
              </a:rPr>
              <a:t>efficiently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transparently.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1" name="object 21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35456" y="1715072"/>
            <a:ext cx="397891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113790" marR="5080" indent="-1101725">
              <a:lnSpc>
                <a:spcPts val="4430"/>
              </a:lnSpc>
              <a:spcBef>
                <a:spcPts val="980"/>
              </a:spcBef>
            </a:pPr>
            <a:r>
              <a:rPr spc="175" dirty="0"/>
              <a:t>Applications</a:t>
            </a:r>
            <a:r>
              <a:rPr spc="170" dirty="0"/>
              <a:t> </a:t>
            </a:r>
            <a:r>
              <a:rPr spc="229" dirty="0"/>
              <a:t>of </a:t>
            </a:r>
            <a:r>
              <a:rPr spc="160" dirty="0"/>
              <a:t>Blockchain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196991" y="3509733"/>
            <a:ext cx="5719445" cy="2005330"/>
            <a:chOff x="12196991" y="3509733"/>
            <a:chExt cx="5719445" cy="20053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7682" y="3509733"/>
              <a:ext cx="1909953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2837" y="4328883"/>
              <a:ext cx="1971675" cy="357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2877" y="4337253"/>
              <a:ext cx="993394" cy="348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9126" y="4772952"/>
              <a:ext cx="1275842" cy="3228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6303" y="5165928"/>
              <a:ext cx="1251331" cy="3489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5161" y="3917467"/>
              <a:ext cx="1161034" cy="2799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6991" y="4328883"/>
              <a:ext cx="1666963" cy="27810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217348" y="3428886"/>
            <a:ext cx="5709285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ts val="3229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225"/>
              </a:lnSpc>
              <a:tabLst>
                <a:tab pos="5601970" algn="l"/>
              </a:tabLst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industries,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L="1650364">
              <a:lnSpc>
                <a:spcPts val="3225"/>
              </a:lnSpc>
              <a:tabLst>
                <a:tab pos="3830320" algn="l"/>
              </a:tabLst>
            </a:pP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R="6350" algn="r">
              <a:lnSpc>
                <a:spcPts val="3229"/>
              </a:lnSpc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streamline</a:t>
            </a:r>
            <a:endParaRPr sz="2700">
              <a:latin typeface="Trebuchet MS"/>
              <a:cs typeface="Trebuchet MS"/>
            </a:endParaRPr>
          </a:p>
          <a:p>
            <a:pPr marL="372745" marR="5080" indent="-87630" algn="r">
              <a:lnSpc>
                <a:spcPts val="3229"/>
              </a:lnSpc>
              <a:spcBef>
                <a:spcPts val="175"/>
              </a:spcBef>
              <a:tabLst>
                <a:tab pos="4902835" algn="l"/>
              </a:tabLst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operations,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real-time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business models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endParaRPr sz="2700">
              <a:latin typeface="Trebuchet MS"/>
              <a:cs typeface="Trebuchet MS"/>
            </a:endParaRPr>
          </a:p>
          <a:p>
            <a:pPr marR="7620" algn="r">
              <a:lnSpc>
                <a:spcPts val="3105"/>
              </a:lnSpc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opportunities.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pc="180" dirty="0"/>
              <a:t>Emerging</a:t>
            </a:r>
            <a:r>
              <a:rPr spc="55" dirty="0"/>
              <a:t> </a:t>
            </a:r>
            <a:r>
              <a:rPr spc="130" dirty="0"/>
              <a:t>Trends</a:t>
            </a:r>
            <a:r>
              <a:rPr spc="175" dirty="0"/>
              <a:t> </a:t>
            </a:r>
            <a:r>
              <a:rPr spc="155" dirty="0"/>
              <a:t>in</a:t>
            </a:r>
          </a:p>
          <a:p>
            <a:pPr marR="5080" algn="r">
              <a:lnSpc>
                <a:spcPts val="4850"/>
              </a:lnSpc>
            </a:pPr>
            <a:r>
              <a:rPr spc="160" dirty="0"/>
              <a:t>Blockchain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7609" y="3855275"/>
            <a:ext cx="1025423" cy="2706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0634" y="4312475"/>
            <a:ext cx="1625942" cy="27068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589999" y="2911855"/>
            <a:ext cx="732790" cy="299720"/>
          </a:xfrm>
          <a:custGeom>
            <a:avLst/>
            <a:gdLst/>
            <a:ahLst/>
            <a:cxnLst/>
            <a:rect l="l" t="t" r="r" b="b"/>
            <a:pathLst>
              <a:path w="732790" h="299719">
                <a:moveTo>
                  <a:pt x="231800" y="149479"/>
                </a:moveTo>
                <a:lnTo>
                  <a:pt x="227444" y="107264"/>
                </a:lnTo>
                <a:lnTo>
                  <a:pt x="204838" y="57251"/>
                </a:lnTo>
                <a:lnTo>
                  <a:pt x="182689" y="35433"/>
                </a:lnTo>
                <a:lnTo>
                  <a:pt x="182689" y="150596"/>
                </a:lnTo>
                <a:lnTo>
                  <a:pt x="181063" y="174739"/>
                </a:lnTo>
                <a:lnTo>
                  <a:pt x="168135" y="213258"/>
                </a:lnTo>
                <a:lnTo>
                  <a:pt x="124193" y="246659"/>
                </a:lnTo>
                <a:lnTo>
                  <a:pt x="78041" y="253009"/>
                </a:lnTo>
                <a:lnTo>
                  <a:pt x="47447" y="253009"/>
                </a:lnTo>
                <a:lnTo>
                  <a:pt x="47447" y="50977"/>
                </a:lnTo>
                <a:lnTo>
                  <a:pt x="85115" y="50977"/>
                </a:lnTo>
                <a:lnTo>
                  <a:pt x="127368" y="56997"/>
                </a:lnTo>
                <a:lnTo>
                  <a:pt x="165290" y="83858"/>
                </a:lnTo>
                <a:lnTo>
                  <a:pt x="179895" y="119075"/>
                </a:lnTo>
                <a:lnTo>
                  <a:pt x="182689" y="150596"/>
                </a:lnTo>
                <a:lnTo>
                  <a:pt x="182689" y="35433"/>
                </a:lnTo>
                <a:lnTo>
                  <a:pt x="148526" y="17297"/>
                </a:lnTo>
                <a:lnTo>
                  <a:pt x="110896" y="9194"/>
                </a:lnTo>
                <a:lnTo>
                  <a:pt x="89941" y="8178"/>
                </a:lnTo>
                <a:lnTo>
                  <a:pt x="0" y="8178"/>
                </a:lnTo>
                <a:lnTo>
                  <a:pt x="0" y="295986"/>
                </a:lnTo>
                <a:lnTo>
                  <a:pt x="81762" y="295986"/>
                </a:lnTo>
                <a:lnTo>
                  <a:pt x="125476" y="291871"/>
                </a:lnTo>
                <a:lnTo>
                  <a:pt x="162496" y="279514"/>
                </a:lnTo>
                <a:lnTo>
                  <a:pt x="197446" y="253009"/>
                </a:lnTo>
                <a:lnTo>
                  <a:pt x="204063" y="245579"/>
                </a:lnTo>
                <a:lnTo>
                  <a:pt x="213944" y="230225"/>
                </a:lnTo>
                <a:lnTo>
                  <a:pt x="221742" y="212902"/>
                </a:lnTo>
                <a:lnTo>
                  <a:pt x="227330" y="193675"/>
                </a:lnTo>
                <a:lnTo>
                  <a:pt x="230682" y="172529"/>
                </a:lnTo>
                <a:lnTo>
                  <a:pt x="231800" y="149479"/>
                </a:lnTo>
                <a:close/>
              </a:path>
              <a:path w="732790" h="299719">
                <a:moveTo>
                  <a:pt x="449084" y="199796"/>
                </a:moveTo>
                <a:lnTo>
                  <a:pt x="448449" y="159245"/>
                </a:lnTo>
                <a:lnTo>
                  <a:pt x="438302" y="120650"/>
                </a:lnTo>
                <a:lnTo>
                  <a:pt x="434390" y="113665"/>
                </a:lnTo>
                <a:lnTo>
                  <a:pt x="432333" y="109969"/>
                </a:lnTo>
                <a:lnTo>
                  <a:pt x="425132" y="100507"/>
                </a:lnTo>
                <a:lnTo>
                  <a:pt x="416699" y="92290"/>
                </a:lnTo>
                <a:lnTo>
                  <a:pt x="407047" y="85293"/>
                </a:lnTo>
                <a:lnTo>
                  <a:pt x="400812" y="82080"/>
                </a:lnTo>
                <a:lnTo>
                  <a:pt x="400812" y="159245"/>
                </a:lnTo>
                <a:lnTo>
                  <a:pt x="309651" y="159245"/>
                </a:lnTo>
                <a:lnTo>
                  <a:pt x="330835" y="121526"/>
                </a:lnTo>
                <a:lnTo>
                  <a:pt x="357835" y="113665"/>
                </a:lnTo>
                <a:lnTo>
                  <a:pt x="367817" y="113665"/>
                </a:lnTo>
                <a:lnTo>
                  <a:pt x="375856" y="115773"/>
                </a:lnTo>
                <a:lnTo>
                  <a:pt x="388073" y="124206"/>
                </a:lnTo>
                <a:lnTo>
                  <a:pt x="392722" y="130352"/>
                </a:lnTo>
                <a:lnTo>
                  <a:pt x="395884" y="138404"/>
                </a:lnTo>
                <a:lnTo>
                  <a:pt x="399110" y="146469"/>
                </a:lnTo>
                <a:lnTo>
                  <a:pt x="400748" y="153416"/>
                </a:lnTo>
                <a:lnTo>
                  <a:pt x="400812" y="159245"/>
                </a:lnTo>
                <a:lnTo>
                  <a:pt x="400812" y="82080"/>
                </a:lnTo>
                <a:lnTo>
                  <a:pt x="396278" y="79730"/>
                </a:lnTo>
                <a:lnTo>
                  <a:pt x="384556" y="75742"/>
                </a:lnTo>
                <a:lnTo>
                  <a:pt x="371856" y="73355"/>
                </a:lnTo>
                <a:lnTo>
                  <a:pt x="358203" y="72555"/>
                </a:lnTo>
                <a:lnTo>
                  <a:pt x="343839" y="73456"/>
                </a:lnTo>
                <a:lnTo>
                  <a:pt x="306400" y="86880"/>
                </a:lnTo>
                <a:lnTo>
                  <a:pt x="278942" y="114820"/>
                </a:lnTo>
                <a:lnTo>
                  <a:pt x="263423" y="155130"/>
                </a:lnTo>
                <a:lnTo>
                  <a:pt x="260451" y="187617"/>
                </a:lnTo>
                <a:lnTo>
                  <a:pt x="261264" y="204787"/>
                </a:lnTo>
                <a:lnTo>
                  <a:pt x="273469" y="248450"/>
                </a:lnTo>
                <a:lnTo>
                  <a:pt x="299161" y="279374"/>
                </a:lnTo>
                <a:lnTo>
                  <a:pt x="336118" y="296456"/>
                </a:lnTo>
                <a:lnTo>
                  <a:pt x="365645" y="299707"/>
                </a:lnTo>
                <a:lnTo>
                  <a:pt x="376047" y="299504"/>
                </a:lnTo>
                <a:lnTo>
                  <a:pt x="420268" y="291515"/>
                </a:lnTo>
                <a:lnTo>
                  <a:pt x="439978" y="283705"/>
                </a:lnTo>
                <a:lnTo>
                  <a:pt x="439978" y="257467"/>
                </a:lnTo>
                <a:lnTo>
                  <a:pt x="439978" y="239433"/>
                </a:lnTo>
                <a:lnTo>
                  <a:pt x="399415" y="254127"/>
                </a:lnTo>
                <a:lnTo>
                  <a:pt x="366953" y="257467"/>
                </a:lnTo>
                <a:lnTo>
                  <a:pt x="353745" y="256451"/>
                </a:lnTo>
                <a:lnTo>
                  <a:pt x="317182" y="232346"/>
                </a:lnTo>
                <a:lnTo>
                  <a:pt x="308356" y="199796"/>
                </a:lnTo>
                <a:lnTo>
                  <a:pt x="449084" y="199796"/>
                </a:lnTo>
                <a:close/>
              </a:path>
              <a:path w="732790" h="299719">
                <a:moveTo>
                  <a:pt x="657631" y="8178"/>
                </a:moveTo>
                <a:lnTo>
                  <a:pt x="490385" y="8178"/>
                </a:lnTo>
                <a:lnTo>
                  <a:pt x="490385" y="295986"/>
                </a:lnTo>
                <a:lnTo>
                  <a:pt x="537832" y="295986"/>
                </a:lnTo>
                <a:lnTo>
                  <a:pt x="537832" y="179336"/>
                </a:lnTo>
                <a:lnTo>
                  <a:pt x="650379" y="179336"/>
                </a:lnTo>
                <a:lnTo>
                  <a:pt x="650379" y="135801"/>
                </a:lnTo>
                <a:lnTo>
                  <a:pt x="537832" y="135801"/>
                </a:lnTo>
                <a:lnTo>
                  <a:pt x="537832" y="51904"/>
                </a:lnTo>
                <a:lnTo>
                  <a:pt x="657631" y="51904"/>
                </a:lnTo>
                <a:lnTo>
                  <a:pt x="657631" y="8178"/>
                </a:lnTo>
                <a:close/>
              </a:path>
              <a:path w="732790" h="299719">
                <a:moveTo>
                  <a:pt x="729068" y="76276"/>
                </a:moveTo>
                <a:lnTo>
                  <a:pt x="682371" y="76276"/>
                </a:lnTo>
                <a:lnTo>
                  <a:pt x="682371" y="295986"/>
                </a:lnTo>
                <a:lnTo>
                  <a:pt x="729068" y="295986"/>
                </a:lnTo>
                <a:lnTo>
                  <a:pt x="729068" y="76276"/>
                </a:lnTo>
                <a:close/>
              </a:path>
              <a:path w="732790" h="299719">
                <a:moveTo>
                  <a:pt x="732612" y="18884"/>
                </a:moveTo>
                <a:lnTo>
                  <a:pt x="729970" y="11874"/>
                </a:lnTo>
                <a:lnTo>
                  <a:pt x="724700" y="7162"/>
                </a:lnTo>
                <a:lnTo>
                  <a:pt x="719429" y="2387"/>
                </a:lnTo>
                <a:lnTo>
                  <a:pt x="713232" y="0"/>
                </a:lnTo>
                <a:lnTo>
                  <a:pt x="698715" y="0"/>
                </a:lnTo>
                <a:lnTo>
                  <a:pt x="692454" y="2387"/>
                </a:lnTo>
                <a:lnTo>
                  <a:pt x="682167" y="11938"/>
                </a:lnTo>
                <a:lnTo>
                  <a:pt x="679602" y="18884"/>
                </a:lnTo>
                <a:lnTo>
                  <a:pt x="679589" y="37299"/>
                </a:lnTo>
                <a:lnTo>
                  <a:pt x="682129" y="44272"/>
                </a:lnTo>
                <a:lnTo>
                  <a:pt x="687209" y="49110"/>
                </a:lnTo>
                <a:lnTo>
                  <a:pt x="692365" y="53949"/>
                </a:lnTo>
                <a:lnTo>
                  <a:pt x="698652" y="56375"/>
                </a:lnTo>
                <a:lnTo>
                  <a:pt x="713232" y="56375"/>
                </a:lnTo>
                <a:lnTo>
                  <a:pt x="719429" y="53949"/>
                </a:lnTo>
                <a:lnTo>
                  <a:pt x="729970" y="44272"/>
                </a:lnTo>
                <a:lnTo>
                  <a:pt x="732612" y="37299"/>
                </a:lnTo>
                <a:lnTo>
                  <a:pt x="732612" y="18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8241" y="5197855"/>
            <a:ext cx="1964905" cy="29970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414550" y="3377234"/>
            <a:ext cx="836930" cy="292100"/>
          </a:xfrm>
          <a:custGeom>
            <a:avLst/>
            <a:gdLst/>
            <a:ahLst/>
            <a:cxnLst/>
            <a:rect l="l" t="t" r="r" b="b"/>
            <a:pathLst>
              <a:path w="836929" h="292100">
                <a:moveTo>
                  <a:pt x="228460" y="0"/>
                </a:moveTo>
                <a:lnTo>
                  <a:pt x="182880" y="0"/>
                </a:lnTo>
                <a:lnTo>
                  <a:pt x="182994" y="177977"/>
                </a:lnTo>
                <a:lnTo>
                  <a:pt x="184391" y="218046"/>
                </a:lnTo>
                <a:lnTo>
                  <a:pt x="184480" y="219151"/>
                </a:lnTo>
                <a:lnTo>
                  <a:pt x="90868" y="68338"/>
                </a:lnTo>
                <a:lnTo>
                  <a:pt x="48463" y="0"/>
                </a:lnTo>
                <a:lnTo>
                  <a:pt x="0" y="0"/>
                </a:lnTo>
                <a:lnTo>
                  <a:pt x="0" y="287807"/>
                </a:lnTo>
                <a:lnTo>
                  <a:pt x="45212" y="287807"/>
                </a:lnTo>
                <a:lnTo>
                  <a:pt x="45085" y="110007"/>
                </a:lnTo>
                <a:lnTo>
                  <a:pt x="43459" y="70624"/>
                </a:lnTo>
                <a:lnTo>
                  <a:pt x="43167" y="68338"/>
                </a:lnTo>
                <a:lnTo>
                  <a:pt x="179806" y="287807"/>
                </a:lnTo>
                <a:lnTo>
                  <a:pt x="228460" y="287807"/>
                </a:lnTo>
                <a:lnTo>
                  <a:pt x="228460" y="219151"/>
                </a:lnTo>
                <a:lnTo>
                  <a:pt x="228460" y="0"/>
                </a:lnTo>
                <a:close/>
              </a:path>
              <a:path w="836929" h="292100">
                <a:moveTo>
                  <a:pt x="668058" y="0"/>
                </a:moveTo>
                <a:lnTo>
                  <a:pt x="454113" y="0"/>
                </a:lnTo>
                <a:lnTo>
                  <a:pt x="449656" y="0"/>
                </a:lnTo>
                <a:lnTo>
                  <a:pt x="286867" y="0"/>
                </a:lnTo>
                <a:lnTo>
                  <a:pt x="286867" y="287807"/>
                </a:lnTo>
                <a:lnTo>
                  <a:pt x="334314" y="287807"/>
                </a:lnTo>
                <a:lnTo>
                  <a:pt x="334314" y="171157"/>
                </a:lnTo>
                <a:lnTo>
                  <a:pt x="446862" y="171157"/>
                </a:lnTo>
                <a:lnTo>
                  <a:pt x="446862" y="127622"/>
                </a:lnTo>
                <a:lnTo>
                  <a:pt x="334314" y="127622"/>
                </a:lnTo>
                <a:lnTo>
                  <a:pt x="334314" y="43726"/>
                </a:lnTo>
                <a:lnTo>
                  <a:pt x="449656" y="43726"/>
                </a:lnTo>
                <a:lnTo>
                  <a:pt x="454113" y="43726"/>
                </a:lnTo>
                <a:lnTo>
                  <a:pt x="535228" y="43726"/>
                </a:lnTo>
                <a:lnTo>
                  <a:pt x="535228" y="287807"/>
                </a:lnTo>
                <a:lnTo>
                  <a:pt x="582853" y="287807"/>
                </a:lnTo>
                <a:lnTo>
                  <a:pt x="582853" y="43726"/>
                </a:lnTo>
                <a:lnTo>
                  <a:pt x="668058" y="43726"/>
                </a:lnTo>
                <a:lnTo>
                  <a:pt x="668058" y="0"/>
                </a:lnTo>
                <a:close/>
              </a:path>
              <a:path w="836929" h="292100">
                <a:moveTo>
                  <a:pt x="836422" y="224091"/>
                </a:moveTo>
                <a:lnTo>
                  <a:pt x="822807" y="186410"/>
                </a:lnTo>
                <a:lnTo>
                  <a:pt x="787628" y="163868"/>
                </a:lnTo>
                <a:lnTo>
                  <a:pt x="760222" y="152971"/>
                </a:lnTo>
                <a:lnTo>
                  <a:pt x="752284" y="149821"/>
                </a:lnTo>
                <a:lnTo>
                  <a:pt x="721080" y="128346"/>
                </a:lnTo>
                <a:lnTo>
                  <a:pt x="721080" y="118732"/>
                </a:lnTo>
                <a:lnTo>
                  <a:pt x="757440" y="105486"/>
                </a:lnTo>
                <a:lnTo>
                  <a:pt x="764349" y="105714"/>
                </a:lnTo>
                <a:lnTo>
                  <a:pt x="808456" y="117005"/>
                </a:lnTo>
                <a:lnTo>
                  <a:pt x="817816" y="120840"/>
                </a:lnTo>
                <a:lnTo>
                  <a:pt x="824293" y="105486"/>
                </a:lnTo>
                <a:lnTo>
                  <a:pt x="804443" y="70459"/>
                </a:lnTo>
                <a:lnTo>
                  <a:pt x="759498" y="64376"/>
                </a:lnTo>
                <a:lnTo>
                  <a:pt x="742061" y="65366"/>
                </a:lnTo>
                <a:lnTo>
                  <a:pt x="699312" y="80098"/>
                </a:lnTo>
                <a:lnTo>
                  <a:pt x="677151" y="111696"/>
                </a:lnTo>
                <a:lnTo>
                  <a:pt x="675678" y="125857"/>
                </a:lnTo>
                <a:lnTo>
                  <a:pt x="676236" y="135191"/>
                </a:lnTo>
                <a:lnTo>
                  <a:pt x="695286" y="169024"/>
                </a:lnTo>
                <a:lnTo>
                  <a:pt x="734529" y="189750"/>
                </a:lnTo>
                <a:lnTo>
                  <a:pt x="753287" y="197015"/>
                </a:lnTo>
                <a:lnTo>
                  <a:pt x="761199" y="200253"/>
                </a:lnTo>
                <a:lnTo>
                  <a:pt x="790651" y="222846"/>
                </a:lnTo>
                <a:lnTo>
                  <a:pt x="790651" y="233756"/>
                </a:lnTo>
                <a:lnTo>
                  <a:pt x="748334" y="250596"/>
                </a:lnTo>
                <a:lnTo>
                  <a:pt x="739889" y="250304"/>
                </a:lnTo>
                <a:lnTo>
                  <a:pt x="696836" y="239369"/>
                </a:lnTo>
                <a:lnTo>
                  <a:pt x="675309" y="229577"/>
                </a:lnTo>
                <a:lnTo>
                  <a:pt x="675309" y="275526"/>
                </a:lnTo>
                <a:lnTo>
                  <a:pt x="717423" y="289547"/>
                </a:lnTo>
                <a:lnTo>
                  <a:pt x="747585" y="291528"/>
                </a:lnTo>
                <a:lnTo>
                  <a:pt x="760425" y="291071"/>
                </a:lnTo>
                <a:lnTo>
                  <a:pt x="803414" y="280009"/>
                </a:lnTo>
                <a:lnTo>
                  <a:pt x="831215" y="250596"/>
                </a:lnTo>
                <a:lnTo>
                  <a:pt x="835774" y="233756"/>
                </a:lnTo>
                <a:lnTo>
                  <a:pt x="836422" y="224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33304" y="2814142"/>
            <a:ext cx="631952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indent="172720" algn="ctr">
              <a:lnSpc>
                <a:spcPct val="100000"/>
              </a:lnSpc>
              <a:spcBef>
                <a:spcPts val="100"/>
              </a:spcBef>
              <a:tabLst>
                <a:tab pos="531749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Emerging</a:t>
            </a:r>
            <a:r>
              <a:rPr sz="30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0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such</a:t>
            </a:r>
            <a:r>
              <a:rPr sz="30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(Decentralized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Finance),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(Non-</a:t>
            </a:r>
            <a:endParaRPr sz="3000">
              <a:latin typeface="Arial MT"/>
              <a:cs typeface="Arial MT"/>
            </a:endParaRPr>
          </a:p>
          <a:p>
            <a:pPr marL="149225"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Fungible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Tokens),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  <a:p>
            <a:pPr marL="1255395" marR="6985" indent="1918335">
              <a:lnSpc>
                <a:spcPct val="100000"/>
              </a:lnSpc>
            </a:pP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reshaping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blockchain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landscape.</a:t>
            </a:r>
            <a:r>
              <a:rPr sz="30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endParaRPr sz="3000">
              <a:latin typeface="Arial MT"/>
              <a:cs typeface="Arial MT"/>
            </a:endParaRPr>
          </a:p>
          <a:p>
            <a:pPr marL="153035">
              <a:lnSpc>
                <a:spcPct val="100000"/>
              </a:lnSpc>
            </a:pP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innovations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driving</a:t>
            </a:r>
            <a:endParaRPr sz="3000">
              <a:latin typeface="Arial MT"/>
              <a:cs typeface="Arial MT"/>
            </a:endParaRPr>
          </a:p>
          <a:p>
            <a:pPr marL="1101725" marR="5080" indent="-45085" algn="r">
              <a:lnSpc>
                <a:spcPct val="100000"/>
              </a:lnSpc>
            </a:pP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avenues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businesses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engage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endParaRPr sz="3000">
              <a:latin typeface="Arial MT"/>
              <a:cs typeface="Arial MT"/>
            </a:endParaRPr>
          </a:p>
          <a:p>
            <a:pPr marR="6350" algn="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offerings.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29259" marR="5080" algn="r">
              <a:lnSpc>
                <a:spcPts val="4850"/>
              </a:lnSpc>
              <a:spcBef>
                <a:spcPts val="125"/>
              </a:spcBef>
            </a:pPr>
            <a:r>
              <a:rPr spc="200" dirty="0"/>
              <a:t>Challenges</a:t>
            </a:r>
            <a:r>
              <a:rPr spc="180" dirty="0"/>
              <a:t> </a:t>
            </a:r>
            <a:r>
              <a:rPr spc="145" dirty="0"/>
              <a:t>Facing</a:t>
            </a:r>
          </a:p>
          <a:p>
            <a:pPr marL="429259" marR="5080" algn="r">
              <a:lnSpc>
                <a:spcPts val="4850"/>
              </a:lnSpc>
            </a:pPr>
            <a:r>
              <a:rPr spc="160" dirty="0"/>
              <a:t>Blockchain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8018" y="3816946"/>
            <a:ext cx="1732165" cy="3970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1118" y="3816946"/>
            <a:ext cx="3507498" cy="3970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343" y="4283455"/>
            <a:ext cx="3618750" cy="3876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7355" y="3359746"/>
            <a:ext cx="1847697" cy="396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34083" y="2814142"/>
            <a:ext cx="6116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Despite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advantages,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blockchain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4146" y="3271342"/>
            <a:ext cx="23056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faces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endParaRPr sz="3000">
              <a:latin typeface="Arial MT"/>
              <a:cs typeface="Arial MT"/>
            </a:endParaRPr>
          </a:p>
          <a:p>
            <a:pPr marL="706755" algn="ctr">
              <a:lnSpc>
                <a:spcPct val="100000"/>
              </a:lnSpc>
            </a:pP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13774" y="3271342"/>
            <a:ext cx="18357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0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0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1563" y="4185742"/>
            <a:ext cx="61804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75735" algn="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3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Addressing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issues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crucial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broader adoption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integration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sz="30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systems,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ensuring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full</a:t>
            </a:r>
            <a:endParaRPr sz="3000">
              <a:latin typeface="Arial MT"/>
              <a:cs typeface="Arial MT"/>
            </a:endParaRPr>
          </a:p>
          <a:p>
            <a:pPr marR="6350" algn="r">
              <a:lnSpc>
                <a:spcPct val="100000"/>
              </a:lnSpc>
            </a:pP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potential.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42988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140" dirty="0"/>
              <a:t>Future</a:t>
            </a:r>
            <a:r>
              <a:rPr spc="170" dirty="0"/>
              <a:t> </a:t>
            </a:r>
            <a:r>
              <a:rPr spc="254" dirty="0"/>
              <a:t>of</a:t>
            </a:r>
            <a:r>
              <a:rPr spc="170" dirty="0"/>
              <a:t> </a:t>
            </a:r>
            <a:r>
              <a:rPr spc="160" dirty="0"/>
              <a:t>Blockchain </a:t>
            </a:r>
            <a:r>
              <a:rPr spc="150" dirty="0"/>
              <a:t>Technology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1022" y="3754386"/>
            <a:ext cx="2098576" cy="35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6861" y="4992636"/>
            <a:ext cx="1412278" cy="3567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0890" y="3344811"/>
            <a:ext cx="1350772" cy="27810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89223" y="2854388"/>
            <a:ext cx="6529070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441959">
              <a:lnSpc>
                <a:spcPts val="3229"/>
              </a:lnSpc>
              <a:spcBef>
                <a:spcPts val="215"/>
              </a:spcBef>
              <a:tabLst>
                <a:tab pos="5434965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blockchain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promising,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ongoing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2700">
              <a:latin typeface="Arial MT"/>
              <a:cs typeface="Arial MT"/>
            </a:endParaRPr>
          </a:p>
          <a:p>
            <a:pPr marL="2212975">
              <a:lnSpc>
                <a:spcPts val="3105"/>
              </a:lnSpc>
            </a:pP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aimed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enhancing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ts val="3229"/>
              </a:lnSpc>
            </a:pP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capabilities.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organizations</a:t>
            </a:r>
            <a:endParaRPr sz="2700">
              <a:latin typeface="Arial MT"/>
              <a:cs typeface="Arial MT"/>
            </a:endParaRPr>
          </a:p>
          <a:p>
            <a:pPr marL="12700" marR="5080">
              <a:lnSpc>
                <a:spcPts val="3229"/>
              </a:lnSpc>
              <a:spcBef>
                <a:spcPts val="155"/>
              </a:spcBef>
              <a:tabLst>
                <a:tab pos="3093085" algn="l"/>
              </a:tabLst>
            </a:pP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recognize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benefits,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expect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increased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	,</a:t>
            </a:r>
            <a:r>
              <a:rPr sz="27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 MT"/>
                <a:cs typeface="Arial MT"/>
              </a:rPr>
              <a:t>innovation,</a:t>
            </a:r>
            <a:r>
              <a:rPr sz="27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collaboration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sectors,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 MT"/>
                <a:cs typeface="Arial MT"/>
              </a:rPr>
              <a:t>leading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 MT"/>
                <a:cs typeface="Arial MT"/>
              </a:rPr>
              <a:t>decentralized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economy.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1908" y="3967098"/>
            <a:ext cx="4625390" cy="4664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7827" y="5041023"/>
            <a:ext cx="2889300" cy="3654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00"/>
              </a:spcBef>
              <a:tabLst>
                <a:tab pos="7749540" algn="l"/>
                <a:tab pos="9054465" algn="l"/>
              </a:tabLst>
            </a:pPr>
            <a:r>
              <a:rPr spc="95" dirty="0"/>
              <a:t>In</a:t>
            </a:r>
            <a:r>
              <a:rPr spc="-55" dirty="0"/>
              <a:t> </a:t>
            </a:r>
            <a:r>
              <a:rPr spc="65" dirty="0"/>
              <a:t>conclusion,</a:t>
            </a:r>
            <a:r>
              <a:rPr dirty="0"/>
              <a:t>	</a:t>
            </a:r>
            <a:r>
              <a:rPr spc="100" dirty="0"/>
              <a:t>presents</a:t>
            </a:r>
            <a:r>
              <a:rPr spc="-50" dirty="0"/>
              <a:t> a </a:t>
            </a:r>
            <a:r>
              <a:rPr spc="140" dirty="0"/>
              <a:t>transformative</a:t>
            </a:r>
            <a:r>
              <a:rPr spc="40" dirty="0"/>
              <a:t> </a:t>
            </a:r>
            <a:r>
              <a:rPr spc="185" dirty="0"/>
              <a:t>opportunity</a:t>
            </a:r>
            <a:r>
              <a:rPr spc="35" dirty="0"/>
              <a:t> </a:t>
            </a:r>
            <a:r>
              <a:rPr dirty="0"/>
              <a:t>across</a:t>
            </a:r>
            <a:r>
              <a:rPr spc="40" dirty="0"/>
              <a:t> </a:t>
            </a:r>
            <a:r>
              <a:rPr spc="155" dirty="0"/>
              <a:t>multiple </a:t>
            </a:r>
            <a:r>
              <a:rPr spc="60" dirty="0"/>
              <a:t>sectors.</a:t>
            </a:r>
            <a:r>
              <a:rPr spc="-75" dirty="0"/>
              <a:t> </a:t>
            </a:r>
            <a:r>
              <a:rPr dirty="0"/>
              <a:t>By</a:t>
            </a:r>
            <a:r>
              <a:rPr spc="-75" dirty="0"/>
              <a:t> </a:t>
            </a:r>
            <a:r>
              <a:rPr spc="135" dirty="0"/>
              <a:t>understanding</a:t>
            </a:r>
            <a:r>
              <a:rPr spc="-75" dirty="0"/>
              <a:t> </a:t>
            </a:r>
            <a:r>
              <a:rPr spc="80" dirty="0"/>
              <a:t>its</a:t>
            </a:r>
            <a:r>
              <a:rPr dirty="0"/>
              <a:t>		</a:t>
            </a:r>
            <a:r>
              <a:rPr spc="-50" dirty="0"/>
              <a:t>, </a:t>
            </a:r>
            <a:r>
              <a:rPr spc="85" dirty="0"/>
              <a:t>applications,</a:t>
            </a:r>
            <a:r>
              <a:rPr spc="-30" dirty="0"/>
              <a:t> </a:t>
            </a:r>
            <a:r>
              <a:rPr spc="135" dirty="0"/>
              <a:t>and</a:t>
            </a:r>
            <a:r>
              <a:rPr spc="-30" dirty="0"/>
              <a:t> </a:t>
            </a:r>
            <a:r>
              <a:rPr spc="105" dirty="0"/>
              <a:t>emerging</a:t>
            </a:r>
            <a:r>
              <a:rPr spc="-30" dirty="0"/>
              <a:t> </a:t>
            </a:r>
            <a:r>
              <a:rPr spc="120" dirty="0"/>
              <a:t>trends,</a:t>
            </a:r>
            <a:r>
              <a:rPr spc="-30" dirty="0"/>
              <a:t> </a:t>
            </a:r>
            <a:r>
              <a:rPr spc="85" dirty="0"/>
              <a:t>stakeholders </a:t>
            </a:r>
            <a:r>
              <a:rPr dirty="0"/>
              <a:t>can</a:t>
            </a:r>
            <a:r>
              <a:rPr spc="-45" dirty="0"/>
              <a:t> </a:t>
            </a:r>
            <a:r>
              <a:rPr spc="70" dirty="0"/>
              <a:t>harness</a:t>
            </a:r>
            <a:r>
              <a:rPr spc="-25" dirty="0"/>
              <a:t> </a:t>
            </a:r>
            <a:r>
              <a:rPr spc="105" dirty="0"/>
              <a:t>its</a:t>
            </a:r>
            <a:r>
              <a:rPr spc="-30" dirty="0"/>
              <a:t> </a:t>
            </a:r>
            <a:r>
              <a:rPr spc="140" dirty="0"/>
              <a:t>potential</a:t>
            </a:r>
            <a:r>
              <a:rPr spc="-30" dirty="0"/>
              <a:t> </a:t>
            </a:r>
            <a:r>
              <a:rPr spc="215" dirty="0"/>
              <a:t>to</a:t>
            </a:r>
            <a:r>
              <a:rPr spc="-30" dirty="0"/>
              <a:t> </a:t>
            </a:r>
            <a:r>
              <a:rPr spc="120" dirty="0"/>
              <a:t>drive</a:t>
            </a:r>
            <a:r>
              <a:rPr spc="-25" dirty="0"/>
              <a:t> </a:t>
            </a:r>
            <a:r>
              <a:rPr spc="135" dirty="0"/>
              <a:t>innovation</a:t>
            </a:r>
            <a:r>
              <a:rPr spc="-30" dirty="0"/>
              <a:t> </a:t>
            </a:r>
            <a:r>
              <a:rPr spc="110" dirty="0"/>
              <a:t>and </a:t>
            </a:r>
            <a:r>
              <a:rPr spc="55" dirty="0"/>
              <a:t>efficiency.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130" dirty="0"/>
              <a:t>journey</a:t>
            </a:r>
            <a:r>
              <a:rPr spc="-40" dirty="0"/>
              <a:t> </a:t>
            </a:r>
            <a:r>
              <a:rPr spc="185" dirty="0"/>
              <a:t>of</a:t>
            </a:r>
            <a:r>
              <a:rPr spc="-35" dirty="0"/>
              <a:t> </a:t>
            </a:r>
            <a:r>
              <a:rPr spc="90" dirty="0"/>
              <a:t>blockchain</a:t>
            </a:r>
            <a:r>
              <a:rPr spc="-4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95" dirty="0"/>
              <a:t>just </a:t>
            </a:r>
            <a:r>
              <a:rPr spc="80" dirty="0"/>
              <a:t>beginning,</a:t>
            </a:r>
            <a:r>
              <a:rPr spc="-55" dirty="0"/>
              <a:t> </a:t>
            </a:r>
            <a:r>
              <a:rPr spc="135" dirty="0"/>
              <a:t>and</a:t>
            </a:r>
            <a:r>
              <a:rPr spc="-50" dirty="0"/>
              <a:t> </a:t>
            </a:r>
            <a:r>
              <a:rPr spc="105" dirty="0"/>
              <a:t>its</a:t>
            </a:r>
            <a:r>
              <a:rPr spc="-45" dirty="0"/>
              <a:t> </a:t>
            </a:r>
            <a:r>
              <a:rPr spc="130" dirty="0"/>
              <a:t>impact</a:t>
            </a:r>
            <a:r>
              <a:rPr spc="-50" dirty="0"/>
              <a:t> </a:t>
            </a:r>
            <a:r>
              <a:rPr spc="125" dirty="0"/>
              <a:t>will</a:t>
            </a:r>
            <a:r>
              <a:rPr spc="-50" dirty="0"/>
              <a:t> </a:t>
            </a:r>
            <a:r>
              <a:rPr spc="114" dirty="0"/>
              <a:t>be</a:t>
            </a:r>
            <a:r>
              <a:rPr spc="-45" dirty="0"/>
              <a:t> </a:t>
            </a:r>
            <a:r>
              <a:rPr spc="150" dirty="0"/>
              <a:t>profound.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276215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375" dirty="0"/>
              <a:t>Conclusion</a:t>
            </a:r>
            <a:endParaRPr sz="7500"/>
          </a:p>
        </p:txBody>
      </p:sp>
      <p:sp>
        <p:nvSpPr>
          <p:cNvPr id="15" name="object 15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377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Introduction to Blockchain</vt:lpstr>
      <vt:lpstr>Understanding Blockchain Technology</vt:lpstr>
      <vt:lpstr>Key Features of Blockchain</vt:lpstr>
      <vt:lpstr>Applications of Blockchain</vt:lpstr>
      <vt:lpstr>Emerging Trends in Blockchain</vt:lpstr>
      <vt:lpstr>Challenges Facing Blockchain</vt:lpstr>
      <vt:lpstr>Future of Blockchain Technology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SANKALP PRADHAN</dc:creator>
  <cp:lastModifiedBy>Sankalp Pradhan</cp:lastModifiedBy>
  <cp:revision>2</cp:revision>
  <dcterms:created xsi:type="dcterms:W3CDTF">2024-09-24T15:07:32Z</dcterms:created>
  <dcterms:modified xsi:type="dcterms:W3CDTF">2024-09-25T16:21:26Z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  <property fmtid="{D5CDD505-2E9C-101B-9397-08002B2CF9AE}" pid="5" name="Producer">
    <vt:lpwstr>GPL Ghostscript 10.02.0</vt:lpwstr>
  </property>
</Properties>
</file>